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0.png" ContentType="image/png"/>
  <Override PartName="/ppt/media/image3.png" ContentType="image/png"/>
  <Override PartName="/ppt/media/image31.png" ContentType="image/png"/>
  <Override PartName="/ppt/media/image4.png" ContentType="image/png"/>
  <Override PartName="/ppt/media/image5.png" ContentType="image/png"/>
  <Override PartName="/ppt/media/image32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15.png" ContentType="image/png"/>
  <Override PartName="/ppt/media/image37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41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BB27362-E8DC-4640-9AD3-A92A3DF005C4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Num" idx="7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44EA6D17-1816-4861-B517-7B019DBC5A40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Num" idx="16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06C3EC94-005F-4591-BFF2-0062AAD122E0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Num" idx="17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FDAAF035-5C13-466D-A551-4CD00EE62B6D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Num" idx="18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3C2364FA-5CFB-4555-B7D5-4405599737BC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Num" idx="19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CF1E5A95-F647-473B-8A70-AA5B5B1CA0C1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Num" idx="20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6882B47A-BB4A-4415-AED7-34A0016C0229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Num" idx="21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440233E0-8BE5-40C9-BB21-565ACAD45731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Num" idx="22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FC5DBDD0-0C06-4E70-B63A-8BF202E8BEC8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Num" idx="23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F1991682-BACA-4035-82E9-291993A79548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Num" idx="24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964881BD-DB4E-46EE-B1B8-4FF9E19535E8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Num" idx="25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B371E1FE-FC26-4740-8E33-879DF6D7D0A6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Num" idx="8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1A689DBB-B9A4-4F02-AA2E-BFB72EB13896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Num" idx="26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1CF6B143-5BE6-47A4-B2B9-AE44A665A15B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Num" idx="27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9EB12EE2-1B88-4DE0-99C6-F1C8229F361E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Num" idx="28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A6E01991-EDD1-4AF0-9941-4D89C672899E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Num" idx="29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FAD955D5-7F34-47E1-AA91-F3704283598B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Num" idx="30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82D269B1-D354-491D-B0BC-A08A0CE8C909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Num" idx="31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2EDBC2F6-DC16-4A20-B8EC-C29F37484C69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Num" idx="32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623DB96C-AF97-4CFE-8BAF-2396BD565932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Num" idx="33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99F84EC8-926D-4097-829F-1B37F3019A20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Num" idx="9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F9C4866B-F911-4B27-8335-A5E45DFEF79F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 idx="10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69377CB9-3A4C-41CA-9D52-D2A3C9FBC239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Num" idx="11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F15BCD7B-93DA-48DC-AB1F-126F9CA8B0BB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Num" idx="12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442878BD-8AA5-4FE2-BCE8-0C2DD05BAF06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Num" idx="13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585A425B-96EE-4CC7-B1E5-29F203B59AD3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Num" idx="14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33052393-1B8D-475E-AB3D-65E2215541A8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Num" idx="15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914400"/>
                <a:tab algn="l" pos="1828800"/>
                <a:tab algn="l" pos="2743200"/>
              </a:tabLst>
            </a:pPr>
            <a:fld id="{78CBBE5F-419E-4D8C-9710-E5448AF5F393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E234C1-86D3-4F85-BEDC-1E5B922FFF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16FA77-AEEA-482D-BE33-93E2C8AACC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930506-FC45-47D9-808C-A4467B5666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E8E087-D377-4576-BE39-D773CC92238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87752D-0DF0-4329-A717-45A1279271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BE117E-4D89-4729-B5C7-8587095951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AA6F22-FC96-4332-9CC5-C9A7F39A62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17BBE4-C719-4D2C-8EF4-3E6AD7016A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AF10AE-D796-4AB5-845F-8D72885004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E90187-C1B4-47B7-9F07-70A917F430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23BBD6-CE69-41EA-822E-F92F508084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29EE57-6638-43EF-A526-158BC75065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208240"/>
            <a:ext cx="3336480" cy="346212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390760"/>
            <a:ext cx="1258560" cy="1955520"/>
          </a:xfrm>
          <a:prstGeom prst="rect">
            <a:avLst/>
          </a:prstGeom>
          <a:ln w="0">
            <a:noFill/>
          </a:ln>
        </p:spPr>
      </p:pic>
      <p:sp>
        <p:nvSpPr>
          <p:cNvPr id="2" name="AutoShape 3"/>
          <p:cNvSpPr/>
          <p:nvPr/>
        </p:nvSpPr>
        <p:spPr>
          <a:xfrm>
            <a:off x="7118280" y="1386000"/>
            <a:ext cx="2329920" cy="2329920"/>
          </a:xfrm>
          <a:custGeom>
            <a:avLst/>
            <a:gdLst/>
            <a:ahLst/>
            <a:rect l="l" t="t" r="r" b="b"/>
            <a:pathLst>
              <a:path w="3238" h="3238">
                <a:moveTo>
                  <a:pt x="0" y="3238"/>
                </a:moveTo>
                <a:lnTo>
                  <a:pt x="3238" y="3238"/>
                </a:lnTo>
                <a:lnTo>
                  <a:pt x="180" y="90"/>
                </a:lnTo>
                <a:lnTo>
                  <a:pt x="3238" y="3238"/>
                </a:lnTo>
                <a:lnTo>
                  <a:pt x="270" y="90"/>
                </a:lnTo>
                <a:close/>
              </a:path>
            </a:pathLst>
          </a:custGeom>
          <a:gradFill rotWithShape="0">
            <a:gsLst>
              <a:gs pos="0">
                <a:srgbClr val="50b9c1">
                  <a:alpha val="8235"/>
                </a:srgbClr>
              </a:gs>
              <a:gs pos="100000">
                <a:srgbClr val="50b9c1">
                  <a:alpha val="0"/>
                </a:srgbClr>
              </a:gs>
            </a:gsLst>
            <a:path path="rect">
              <a:fillToRect l="50000" t="50000" r="50000" b="50000"/>
            </a:path>
          </a:gradFill>
          <a:ln w="0">
            <a:noFill/>
          </a:ln>
          <a:effectLst>
            <a:outerShdw dist="25560" dir="5400000" blurRad="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pic>
        <p:nvPicPr>
          <p:cNvPr id="3" name="Picture 4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6613560" y="0"/>
            <a:ext cx="1325160" cy="9424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5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7115040" y="5040360"/>
            <a:ext cx="820440" cy="630000"/>
          </a:xfrm>
          <a:prstGeom prst="rect">
            <a:avLst/>
          </a:prstGeom>
          <a:ln w="0">
            <a:noFill/>
          </a:ln>
        </p:spPr>
      </p:pic>
      <p:sp>
        <p:nvSpPr>
          <p:cNvPr id="5" name="Rectangle 6"/>
          <p:cNvSpPr/>
          <p:nvPr/>
        </p:nvSpPr>
        <p:spPr>
          <a:xfrm>
            <a:off x="8629560" y="0"/>
            <a:ext cx="566280" cy="944280"/>
          </a:xfrm>
          <a:prstGeom prst="rect">
            <a:avLst/>
          </a:prstGeom>
          <a:solidFill>
            <a:srgbClr val="b01513"/>
          </a:solidFill>
          <a:ln w="0">
            <a:noFill/>
          </a:ln>
          <a:effectLst>
            <a:outerShdw dist="25560" dir="5400000" blurRad="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dt" idx="1"/>
          </p:nvPr>
        </p:nvSpPr>
        <p:spPr>
          <a:xfrm>
            <a:off x="8933040" y="1197000"/>
            <a:ext cx="817200" cy="250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45720" rIns="45720" tIns="91440" bIns="91440" anchor="t" anchorCtr="1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 idx="2"/>
          </p:nvPr>
        </p:nvSpPr>
        <p:spPr>
          <a:xfrm>
            <a:off x="9123480" y="1197000"/>
            <a:ext cx="3188880" cy="250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45720" rIns="45720" tIns="91440" bIns="9144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3"/>
          </p:nvPr>
        </p:nvSpPr>
        <p:spPr>
          <a:xfrm>
            <a:off x="8559720" y="244440"/>
            <a:ext cx="690120" cy="6328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defRPr b="0" lang="en-US" sz="5000" spc="-1" strike="noStrike">
                <a:solidFill>
                  <a:srgbClr val="ffffff"/>
                </a:solidFill>
                <a:latin typeface="Century Gothic"/>
                <a:ea typeface="Microsoft YaHei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</a:pPr>
            <a:fld id="{AC9E4A3B-3DEF-4F58-BE1C-7838E49252B3}" type="slidenum">
              <a:rPr b="0" lang="en-US" sz="5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&lt;numéro&gt;</a:t>
            </a:fld>
            <a:endParaRPr b="0" lang="fr-FR" sz="5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3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2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entury Gothic"/>
              </a:rPr>
              <a:t>Cliquez pour éditer le format du plan de texte</a:t>
            </a: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lnSpc>
                <a:spcPct val="102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ffffff"/>
                </a:solidFill>
                <a:latin typeface="Century Gothic"/>
              </a:rPr>
              <a:t>Second niveau de plan</a:t>
            </a:r>
            <a:endParaRPr b="0" lang="en-GB" sz="14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lnSpc>
                <a:spcPct val="102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ffffff"/>
                </a:solidFill>
                <a:latin typeface="Century Gothic"/>
              </a:rPr>
              <a:t>Troisième niveau de plan</a:t>
            </a:r>
            <a:endParaRPr b="0" lang="en-GB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lnSpc>
                <a:spcPct val="102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latin typeface="Century Gothic"/>
              </a:rPr>
              <a:t>Quatrième niveau de plan</a:t>
            </a: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lnSpc>
                <a:spcPct val="102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entury Gothic"/>
              </a:rPr>
              <a:t>Cinquième niveau de plan</a:t>
            </a: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lnSpc>
                <a:spcPct val="102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entury Gothic"/>
              </a:rPr>
              <a:t>Sixième niveau de plan</a:t>
            </a: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lnSpc>
                <a:spcPct val="102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entury Gothic"/>
              </a:rPr>
              <a:t>Septième niveau de plan</a:t>
            </a:r>
            <a:endParaRPr b="0" lang="en-GB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1"/>
          <p:cNvSpPr/>
          <p:nvPr/>
        </p:nvSpPr>
        <p:spPr>
          <a:xfrm>
            <a:off x="1613520" y="539640"/>
            <a:ext cx="635688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Mib’s Les événements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Rectangle 2"/>
          <p:cNvSpPr/>
          <p:nvPr/>
        </p:nvSpPr>
        <p:spPr>
          <a:xfrm>
            <a:off x="708120" y="2017800"/>
            <a:ext cx="8662680" cy="25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Dossier de synthèse de la formation de développeur web et web mobile chez Élan Formation de :​</a:t>
            </a:r>
            <a:br>
              <a:rPr sz="3200"/>
            </a:b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AbdelHamid JINANI​</a:t>
            </a:r>
            <a:br>
              <a:rPr sz="3200"/>
            </a:b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1"/>
          <p:cNvSpPr/>
          <p:nvPr/>
        </p:nvSpPr>
        <p:spPr>
          <a:xfrm>
            <a:off x="2268360" y="220680"/>
            <a:ext cx="389232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étapes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Rectangle 2"/>
          <p:cNvSpPr/>
          <p:nvPr/>
        </p:nvSpPr>
        <p:spPr>
          <a:xfrm>
            <a:off x="779400" y="1120680"/>
            <a:ext cx="27428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MosCoW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Rectangle 3"/>
          <p:cNvSpPr/>
          <p:nvPr/>
        </p:nvSpPr>
        <p:spPr>
          <a:xfrm>
            <a:off x="779400" y="1962000"/>
            <a:ext cx="1738080" cy="27288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Must have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Rectangle 4"/>
          <p:cNvSpPr/>
          <p:nvPr/>
        </p:nvSpPr>
        <p:spPr>
          <a:xfrm>
            <a:off x="2940120" y="1962000"/>
            <a:ext cx="1738080" cy="27288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Should have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Rectangle 5"/>
          <p:cNvSpPr/>
          <p:nvPr/>
        </p:nvSpPr>
        <p:spPr>
          <a:xfrm>
            <a:off x="5033880" y="1962000"/>
            <a:ext cx="1738080" cy="27288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Could have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Rectangle 6"/>
          <p:cNvSpPr/>
          <p:nvPr/>
        </p:nvSpPr>
        <p:spPr>
          <a:xfrm>
            <a:off x="7213680" y="1962000"/>
            <a:ext cx="1736280" cy="27288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Won’t have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Rectangle 7"/>
          <p:cNvSpPr/>
          <p:nvPr/>
        </p:nvSpPr>
        <p:spPr>
          <a:xfrm>
            <a:off x="779400" y="2319480"/>
            <a:ext cx="1738080" cy="175104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Landing page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Une base de 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Un CRUD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Un popup d'acceptation des cookies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Un règlement du site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Des mentions légales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Rectangle 8"/>
          <p:cNvSpPr/>
          <p:nvPr/>
        </p:nvSpPr>
        <p:spPr>
          <a:xfrm>
            <a:off x="2940120" y="2319480"/>
            <a:ext cx="1747440" cy="45540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Affichage de l'itinéraire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ctangle 9"/>
          <p:cNvSpPr/>
          <p:nvPr/>
        </p:nvSpPr>
        <p:spPr>
          <a:xfrm>
            <a:off x="5033880" y="2320920"/>
            <a:ext cx="1738080" cy="45540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Un système de réservation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Rectangle 10"/>
          <p:cNvSpPr/>
          <p:nvPr/>
        </p:nvSpPr>
        <p:spPr>
          <a:xfrm>
            <a:off x="7213680" y="2320920"/>
            <a:ext cx="1738080" cy="45900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da-DK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Un forum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Des publicités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"/>
          <p:cNvSpPr/>
          <p:nvPr/>
        </p:nvSpPr>
        <p:spPr>
          <a:xfrm>
            <a:off x="1941480" y="160200"/>
            <a:ext cx="50432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L’infographie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Rectangle 2"/>
          <p:cNvSpPr/>
          <p:nvPr/>
        </p:nvSpPr>
        <p:spPr>
          <a:xfrm>
            <a:off x="652320" y="1546200"/>
            <a:ext cx="2742840" cy="22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charte graphique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logo et les icônes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police de caractère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palette de couleurs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maquettage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3998880" y="1598760"/>
            <a:ext cx="5179680" cy="84276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4" descr=""/>
          <p:cNvPicPr/>
          <p:nvPr/>
        </p:nvPicPr>
        <p:blipFill>
          <a:blip r:embed="rId2"/>
          <a:stretch/>
        </p:blipFill>
        <p:spPr>
          <a:xfrm>
            <a:off x="6864480" y="2828880"/>
            <a:ext cx="840960" cy="98244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5" descr=""/>
          <p:cNvPicPr/>
          <p:nvPr/>
        </p:nvPicPr>
        <p:blipFill>
          <a:blip r:embed="rId3"/>
          <a:stretch/>
        </p:blipFill>
        <p:spPr>
          <a:xfrm>
            <a:off x="8337600" y="2828880"/>
            <a:ext cx="840960" cy="98244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6" descr=""/>
          <p:cNvPicPr/>
          <p:nvPr/>
        </p:nvPicPr>
        <p:blipFill>
          <a:blip r:embed="rId4"/>
          <a:stretch/>
        </p:blipFill>
        <p:spPr>
          <a:xfrm>
            <a:off x="3998880" y="2833560"/>
            <a:ext cx="971280" cy="98532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7" descr=""/>
          <p:cNvPicPr/>
          <p:nvPr/>
        </p:nvPicPr>
        <p:blipFill>
          <a:blip r:embed="rId5"/>
          <a:stretch/>
        </p:blipFill>
        <p:spPr>
          <a:xfrm>
            <a:off x="5283360" y="2833560"/>
            <a:ext cx="960120" cy="98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"/>
          <p:cNvSpPr/>
          <p:nvPr/>
        </p:nvSpPr>
        <p:spPr>
          <a:xfrm>
            <a:off x="1590840" y="230040"/>
            <a:ext cx="27428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  <a:ea typeface="Microsoft YaHei"/>
              </a:rPr>
              <a:t>Le Trello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ctangle 2"/>
          <p:cNvSpPr/>
          <p:nvPr/>
        </p:nvSpPr>
        <p:spPr>
          <a:xfrm>
            <a:off x="708120" y="2236680"/>
            <a:ext cx="437004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Issus du MosCoW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développement est partagé en tâches simples.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Picture 3" descr=""/>
          <p:cNvPicPr/>
          <p:nvPr/>
        </p:nvPicPr>
        <p:blipFill>
          <a:blip r:embed="rId1"/>
          <a:stretch/>
        </p:blipFill>
        <p:spPr>
          <a:xfrm>
            <a:off x="5492880" y="1432080"/>
            <a:ext cx="3798360" cy="280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"/>
          <p:cNvSpPr/>
          <p:nvPr/>
        </p:nvSpPr>
        <p:spPr>
          <a:xfrm>
            <a:off x="1925640" y="446040"/>
            <a:ext cx="59130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MCD et le MLD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1509840" y="1792440"/>
            <a:ext cx="2742840" cy="269676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3" descr=""/>
          <p:cNvPicPr/>
          <p:nvPr/>
        </p:nvPicPr>
        <p:blipFill>
          <a:blip r:embed="rId2"/>
          <a:stretch/>
        </p:blipFill>
        <p:spPr>
          <a:xfrm>
            <a:off x="5587920" y="1792440"/>
            <a:ext cx="2742840" cy="269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"/>
          <p:cNvSpPr/>
          <p:nvPr/>
        </p:nvSpPr>
        <p:spPr>
          <a:xfrm>
            <a:off x="1177920" y="141120"/>
            <a:ext cx="64130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base de données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Rectangle 2"/>
          <p:cNvSpPr/>
          <p:nvPr/>
        </p:nvSpPr>
        <p:spPr>
          <a:xfrm>
            <a:off x="852480" y="1882800"/>
            <a:ext cx="4382640" cy="23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bdd</a:t>
            </a:r>
            <a:r>
              <a:rPr b="0" lang="en-US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 :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encodée en utf8mb4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avec des tables​ de données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des tables de liaisons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da-DK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des foreign keys.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5605560" y="1554120"/>
            <a:ext cx="3460320" cy="65988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4" descr=""/>
          <p:cNvPicPr/>
          <p:nvPr/>
        </p:nvPicPr>
        <p:blipFill>
          <a:blip r:embed="rId2"/>
          <a:stretch/>
        </p:blipFill>
        <p:spPr>
          <a:xfrm>
            <a:off x="5605560" y="2273400"/>
            <a:ext cx="3460320" cy="104904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5" descr=""/>
          <p:cNvPicPr/>
          <p:nvPr/>
        </p:nvPicPr>
        <p:blipFill>
          <a:blip r:embed="rId3"/>
          <a:stretch/>
        </p:blipFill>
        <p:spPr>
          <a:xfrm>
            <a:off x="5605560" y="3382920"/>
            <a:ext cx="3460320" cy="78552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4"/>
          <a:stretch/>
        </p:blipFill>
        <p:spPr>
          <a:xfrm>
            <a:off x="5607000" y="4219560"/>
            <a:ext cx="3460320" cy="36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"/>
          <p:cNvSpPr/>
          <p:nvPr/>
        </p:nvSpPr>
        <p:spPr>
          <a:xfrm>
            <a:off x="1461960" y="100080"/>
            <a:ext cx="487332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images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Rectangle 2"/>
          <p:cNvSpPr/>
          <p:nvPr/>
        </p:nvSpPr>
        <p:spPr>
          <a:xfrm>
            <a:off x="679320" y="1474920"/>
            <a:ext cx="4431960" cy="204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stockage :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sur le serveur (de préférence externe)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dans la bdd que les noms et les textes alternatifs 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Picture 3" descr=""/>
          <p:cNvPicPr/>
          <p:nvPr/>
        </p:nvPicPr>
        <p:blipFill>
          <a:blip r:embed="rId1"/>
          <a:stretch/>
        </p:blipFill>
        <p:spPr>
          <a:xfrm>
            <a:off x="5460840" y="1619280"/>
            <a:ext cx="3866760" cy="250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"/>
          <p:cNvSpPr/>
          <p:nvPr/>
        </p:nvSpPr>
        <p:spPr>
          <a:xfrm>
            <a:off x="1079640" y="1587600"/>
            <a:ext cx="6249600" cy="34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Pour les images :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Nommage et texte alternatif de préférence en anglais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Poids adapté à l'affichage thumb ou full 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Format jpeg, jpg, png si transparence et svg pour les logos et bannières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ast-ES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Images uniques et personnelles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lb-LU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Sitemap (fichier xml)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Rectangle 2"/>
          <p:cNvSpPr/>
          <p:nvPr/>
        </p:nvSpPr>
        <p:spPr>
          <a:xfrm>
            <a:off x="2855880" y="666720"/>
            <a:ext cx="436212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SEO </a:t>
            </a:r>
            <a:r>
              <a:rPr b="0" i="1" lang="en-GB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(Search Engine Optimization)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"/>
          <p:cNvSpPr/>
          <p:nvPr/>
        </p:nvSpPr>
        <p:spPr>
          <a:xfrm>
            <a:off x="298440" y="179280"/>
            <a:ext cx="73926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responsive design (RD)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Rectangle 2"/>
          <p:cNvSpPr/>
          <p:nvPr/>
        </p:nvSpPr>
        <p:spPr>
          <a:xfrm>
            <a:off x="623880" y="1155600"/>
            <a:ext cx="4714560" cy="38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Objectif :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référencement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l'UX expérience utilisateur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étapes :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une idée des attentes du user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chaque élément est un bloc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HTML léger sans bloc positionnement absolu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se servir de la balise meta viewport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utilisation des media queries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7250040" y="1003320"/>
            <a:ext cx="1848960" cy="411444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4" descr=""/>
          <p:cNvPicPr/>
          <p:nvPr/>
        </p:nvPicPr>
        <p:blipFill>
          <a:blip r:embed="rId2"/>
          <a:stretch/>
        </p:blipFill>
        <p:spPr>
          <a:xfrm>
            <a:off x="5862600" y="1003320"/>
            <a:ext cx="85680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"/>
          <p:cNvSpPr/>
          <p:nvPr/>
        </p:nvSpPr>
        <p:spPr>
          <a:xfrm>
            <a:off x="549360" y="262080"/>
            <a:ext cx="713232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failles de sécurité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Rectangle 2"/>
          <p:cNvSpPr/>
          <p:nvPr/>
        </p:nvSpPr>
        <p:spPr>
          <a:xfrm>
            <a:off x="598320" y="1274760"/>
            <a:ext cx="23061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L’injection SQL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Picture 3" descr=""/>
          <p:cNvPicPr/>
          <p:nvPr/>
        </p:nvPicPr>
        <p:blipFill>
          <a:blip r:embed="rId1"/>
          <a:stretch/>
        </p:blipFill>
        <p:spPr>
          <a:xfrm>
            <a:off x="2897280" y="1227240"/>
            <a:ext cx="6352920" cy="502920"/>
          </a:xfrm>
          <a:prstGeom prst="rect">
            <a:avLst/>
          </a:prstGeom>
          <a:ln w="0">
            <a:noFill/>
          </a:ln>
        </p:spPr>
      </p:pic>
      <p:sp>
        <p:nvSpPr>
          <p:cNvPr id="137" name="Rectangle 4"/>
          <p:cNvSpPr/>
          <p:nvPr/>
        </p:nvSpPr>
        <p:spPr>
          <a:xfrm>
            <a:off x="598320" y="1865160"/>
            <a:ext cx="15807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faille XSS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2901960" y="1936800"/>
            <a:ext cx="6354360" cy="271080"/>
          </a:xfrm>
          <a:prstGeom prst="rect">
            <a:avLst/>
          </a:prstGeom>
          <a:ln w="0">
            <a:noFill/>
          </a:ln>
        </p:spPr>
      </p:pic>
      <p:sp>
        <p:nvSpPr>
          <p:cNvPr id="139" name="Rectangle 6"/>
          <p:cNvSpPr/>
          <p:nvPr/>
        </p:nvSpPr>
        <p:spPr>
          <a:xfrm>
            <a:off x="595440" y="2519280"/>
            <a:ext cx="5641560" cy="28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faille CSRF (Cross-Site Request Forgery)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Une sorte d'abus de confiance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Pour l'éviter : 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alourdir les formalités pour les actions critiques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demander confirmation des anciens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mp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utiliser des Token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éviter les requêtes HTTP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GET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vérifier le référent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"/>
          <p:cNvSpPr/>
          <p:nvPr/>
        </p:nvSpPr>
        <p:spPr>
          <a:xfrm>
            <a:off x="5472000" y="1525680"/>
            <a:ext cx="4024080" cy="31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faille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upload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Permet l'upload d'un fichier avec une extension non autorisée via un fichier image.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Pour l'éviter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vérifier les types de fichiers acceptés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limiter la taille des fichiers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Utiliser des anti-malwares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Valider les entrées des utilisateurs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2"/>
          <p:cNvSpPr/>
          <p:nvPr/>
        </p:nvSpPr>
        <p:spPr>
          <a:xfrm>
            <a:off x="1011240" y="1781280"/>
            <a:ext cx="4095360" cy="20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L'attaque par dictionnaire / par force brute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Teste toutes les possibilités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Pour l'éviter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pt-PT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Des mp robustes, randomisés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Limiter le temps de connexion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Renouveler les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mp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et le salage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1"/>
          <p:cNvSpPr/>
          <p:nvPr/>
        </p:nvSpPr>
        <p:spPr>
          <a:xfrm>
            <a:off x="1639800" y="1311120"/>
            <a:ext cx="4533480" cy="28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 Introduction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Présentation</a:t>
            </a: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Élan Formation</a:t>
            </a: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Compétences couvertes</a:t>
            </a: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Langages utilisés</a:t>
            </a: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outils de développement utilisés</a:t>
            </a: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II Le projet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 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Planification et conception</a:t>
            </a: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 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création du contenu</a:t>
            </a: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 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développement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Picture 2" descr=""/>
          <p:cNvPicPr/>
          <p:nvPr/>
        </p:nvPicPr>
        <p:blipFill>
          <a:blip r:embed="rId1"/>
          <a:stretch/>
        </p:blipFill>
        <p:spPr>
          <a:xfrm>
            <a:off x="5300640" y="1308240"/>
            <a:ext cx="3408120" cy="289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"/>
          <p:cNvSpPr/>
          <p:nvPr/>
        </p:nvSpPr>
        <p:spPr>
          <a:xfrm>
            <a:off x="708120" y="436680"/>
            <a:ext cx="843228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Règlement Général sur la Protection des Données​ </a:t>
            </a:r>
            <a:r>
              <a:rPr b="0" lang="fr-FR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(RGPD</a:t>
            </a:r>
            <a:r>
              <a:rPr b="0" lang="fr-FR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)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Rectangle 2"/>
          <p:cNvSpPr/>
          <p:nvPr/>
        </p:nvSpPr>
        <p:spPr>
          <a:xfrm>
            <a:off x="708120" y="1724040"/>
            <a:ext cx="4435200" cy="13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C'est quoi 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Document émis en 2018 par la commission européenne, relatif aux données personnelles.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ctangle 3"/>
          <p:cNvSpPr/>
          <p:nvPr/>
        </p:nvSpPr>
        <p:spPr>
          <a:xfrm>
            <a:off x="708120" y="3124080"/>
            <a:ext cx="4435200" cy="13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ast-ES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données personnelles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C'est tout ce qui peut nous identifier même si le nom n'est pas stocké.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4" descr=""/>
          <p:cNvPicPr/>
          <p:nvPr/>
        </p:nvPicPr>
        <p:blipFill>
          <a:blip r:embed="rId1"/>
          <a:stretch/>
        </p:blipFill>
        <p:spPr>
          <a:xfrm>
            <a:off x="6180120" y="1728720"/>
            <a:ext cx="2742840" cy="230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"/>
          <p:cNvSpPr/>
          <p:nvPr/>
        </p:nvSpPr>
        <p:spPr>
          <a:xfrm>
            <a:off x="562680" y="1597680"/>
            <a:ext cx="5897160" cy="23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Traitement des données personnelles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Il doit servir un but précis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Ne pas stocker des données au cas où...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Doit être en relation avec l'activité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données sur tous les supports sont visées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données concernant les entreprises ne sont pas considérées comme telles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1"/>
          <a:stretch/>
        </p:blipFill>
        <p:spPr>
          <a:xfrm>
            <a:off x="6915240" y="1716120"/>
            <a:ext cx="2742840" cy="22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3"/>
          <p:cNvSpPr/>
          <p:nvPr/>
        </p:nvSpPr>
        <p:spPr>
          <a:xfrm>
            <a:off x="535320" y="1485360"/>
            <a:ext cx="6237000" cy="23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portée du RGPD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wa-BE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Toutes les entreprises ou organisme dès qu'il y a 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traitement de données pour une ent. tierce aussi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Activités sur le territoire européen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Des européens visés par leurs activités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L'import et l'export.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Picture 2" descr=""/>
          <p:cNvPicPr/>
          <p:nvPr/>
        </p:nvPicPr>
        <p:blipFill>
          <a:blip r:embed="rId1"/>
          <a:stretch/>
        </p:blipFill>
        <p:spPr>
          <a:xfrm>
            <a:off x="6710760" y="1259640"/>
            <a:ext cx="274176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"/>
          <p:cNvSpPr/>
          <p:nvPr/>
        </p:nvSpPr>
        <p:spPr>
          <a:xfrm>
            <a:off x="466560" y="239760"/>
            <a:ext cx="75085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Commission Nationale de l’Informatique et des Libertés (La CNIL</a:t>
            </a:r>
            <a:r>
              <a:rPr b="0" lang="en-US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​)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Rectangle 2"/>
          <p:cNvSpPr/>
          <p:nvPr/>
        </p:nvSpPr>
        <p:spPr>
          <a:xfrm>
            <a:off x="808200" y="1622520"/>
            <a:ext cx="6632280" cy="26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6 bons réflexes :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OpenSymbo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Ne récolter que ce qui est nécessaire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OpenSymbo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Être transparent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OpenSymbo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Organiser et faciliter l'exercice des droits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OpenSymbo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Fixer des durées de conservation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OpenSymbo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Sécuriser et identifier les risques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OpenSymbo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Mettre la mise en conformité dans une démarche continue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"/>
          <p:cNvSpPr/>
          <p:nvPr/>
        </p:nvSpPr>
        <p:spPr>
          <a:xfrm>
            <a:off x="1411200" y="279360"/>
            <a:ext cx="561312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norme PCI DSS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Rectangle 2"/>
          <p:cNvSpPr/>
          <p:nvPr/>
        </p:nvSpPr>
        <p:spPr>
          <a:xfrm>
            <a:off x="770040" y="1300320"/>
            <a:ext cx="717192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Payement Card 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Industry</a:t>
            </a: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Data 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Security</a:t>
            </a: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Standard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3"/>
          <p:cNvSpPr/>
          <p:nvPr/>
        </p:nvSpPr>
        <p:spPr>
          <a:xfrm>
            <a:off x="771480" y="2641680"/>
            <a:ext cx="7171920" cy="192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C'est la norme pour le traitement des données bancaires.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Dès qu'il circulation de données bancaires il faut chiffrer les transmissions,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sinon on encoure des sanctions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"/>
          <p:cNvSpPr/>
          <p:nvPr/>
        </p:nvSpPr>
        <p:spPr>
          <a:xfrm>
            <a:off x="3294000" y="368280"/>
            <a:ext cx="27428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L’OWASP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Rectangle 2"/>
          <p:cNvSpPr/>
          <p:nvPr/>
        </p:nvSpPr>
        <p:spPr>
          <a:xfrm>
            <a:off x="1003320" y="973080"/>
            <a:ext cx="76291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Open Web Application </a:t>
            </a:r>
            <a:r>
              <a:rPr b="0" lang="en-US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Security</a:t>
            </a:r>
            <a:r>
              <a:rPr b="0" lang="fr-FR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Project​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Rectangle 3"/>
          <p:cNvSpPr/>
          <p:nvPr/>
        </p:nvSpPr>
        <p:spPr>
          <a:xfrm>
            <a:off x="1006560" y="1627200"/>
            <a:ext cx="58701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Organisme mondial libre pour la normalisation des pratiques de développement sécurisé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ctangle 4"/>
          <p:cNvSpPr/>
          <p:nvPr/>
        </p:nvSpPr>
        <p:spPr>
          <a:xfrm>
            <a:off x="1004760" y="2274840"/>
            <a:ext cx="7171920" cy="32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top ten :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Contrôle d’accès défaillant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Défaillances cryptographiques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Injection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Conception non sécurisée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Mauvaise configuration de sécurité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ca-E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Composants vulnérables et obsolètes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Identification et authentification de mauvaise qualité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Manque d’intégrité des données et du logiciel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Carence des systèmes de contrôle et de journalisation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Falsification de requête côté serveur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"/>
          <p:cNvSpPr/>
          <p:nvPr/>
        </p:nvSpPr>
        <p:spPr>
          <a:xfrm>
            <a:off x="538200" y="449280"/>
            <a:ext cx="901332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Améliorations futures​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2"/>
          <p:cNvSpPr/>
          <p:nvPr/>
        </p:nvSpPr>
        <p:spPr>
          <a:xfrm>
            <a:off x="689040" y="1413000"/>
            <a:ext cx="5776560" cy="28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prochaines étapes seront 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- Améliorer la précision de la localisation des événements.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- Mettre en place le système de trajet.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- Ajouter la possibilité de réserver en ligne.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- Ajouter des liens sortant vers des sites officiels, des site amis ou partenaires.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- Revoir le design pour aller vers quelque chose de plus moderne et épuré.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6594480" y="1747800"/>
            <a:ext cx="27428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"/>
          <p:cNvSpPr/>
          <p:nvPr/>
        </p:nvSpPr>
        <p:spPr>
          <a:xfrm>
            <a:off x="1068480" y="644400"/>
            <a:ext cx="81608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Conclusion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Rectangle 2"/>
          <p:cNvSpPr/>
          <p:nvPr/>
        </p:nvSpPr>
        <p:spPr>
          <a:xfrm>
            <a:off x="933480" y="1471680"/>
            <a:ext cx="6175080" cy="13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Remerciements : 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Élan Formation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Pôle emploi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Mes camarades de formation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Rectangle 3"/>
          <p:cNvSpPr/>
          <p:nvPr/>
        </p:nvSpPr>
        <p:spPr>
          <a:xfrm>
            <a:off x="933480" y="3154320"/>
            <a:ext cx="6175080" cy="13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L'avenir : 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Travailler dans le développement web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Terminer les projets d'application que j'ai en réserve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1"/>
          <p:cNvSpPr/>
          <p:nvPr/>
        </p:nvSpPr>
        <p:spPr>
          <a:xfrm>
            <a:off x="2763720" y="465120"/>
            <a:ext cx="45432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Présentation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Rectangle 2"/>
          <p:cNvSpPr/>
          <p:nvPr/>
        </p:nvSpPr>
        <p:spPr>
          <a:xfrm>
            <a:off x="728640" y="1461960"/>
            <a:ext cx="7517880" cy="100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cliente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 </a:t>
            </a: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Mme Bund 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envisage de changer d’activité.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3"/>
          <p:cNvSpPr/>
          <p:nvPr/>
        </p:nvSpPr>
        <p:spPr>
          <a:xfrm>
            <a:off x="728640" y="2840040"/>
            <a:ext cx="8038800" cy="186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stagiaire AbdelHamid JINANI 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après avoir exercé divers métiers et activités, se reconvertit professionnellement dans le développement web.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208240"/>
            <a:ext cx="3336480" cy="346212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2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390760"/>
            <a:ext cx="1258560" cy="1955520"/>
          </a:xfrm>
          <a:prstGeom prst="rect">
            <a:avLst/>
          </a:prstGeom>
          <a:ln w="0">
            <a:noFill/>
          </a:ln>
        </p:spPr>
      </p:pic>
      <p:sp>
        <p:nvSpPr>
          <p:cNvPr id="62" name="AutoShape 3"/>
          <p:cNvSpPr/>
          <p:nvPr/>
        </p:nvSpPr>
        <p:spPr>
          <a:xfrm>
            <a:off x="7118280" y="1386000"/>
            <a:ext cx="2329920" cy="2329920"/>
          </a:xfrm>
          <a:custGeom>
            <a:avLst/>
            <a:gdLst/>
            <a:ahLst/>
            <a:rect l="l" t="t" r="r" b="b"/>
            <a:pathLst>
              <a:path w="3238" h="3238">
                <a:moveTo>
                  <a:pt x="0" y="3238"/>
                </a:moveTo>
                <a:lnTo>
                  <a:pt x="3238" y="3238"/>
                </a:lnTo>
                <a:lnTo>
                  <a:pt x="180" y="90"/>
                </a:lnTo>
                <a:lnTo>
                  <a:pt x="3238" y="3238"/>
                </a:lnTo>
                <a:lnTo>
                  <a:pt x="270" y="90"/>
                </a:lnTo>
                <a:close/>
              </a:path>
            </a:pathLst>
          </a:custGeom>
          <a:gradFill rotWithShape="0">
            <a:gsLst>
              <a:gs pos="0">
                <a:srgbClr val="50b9c1">
                  <a:alpha val="8235"/>
                </a:srgbClr>
              </a:gs>
              <a:gs pos="100000">
                <a:srgbClr val="50b9c1">
                  <a:alpha val="0"/>
                </a:srgbClr>
              </a:gs>
            </a:gsLst>
            <a:path path="rect">
              <a:fillToRect l="50000" t="50000" r="50000" b="50000"/>
            </a:path>
          </a:gradFill>
          <a:ln w="0">
            <a:noFill/>
          </a:ln>
          <a:effectLst>
            <a:outerShdw dist="25560" dir="5400000" blurRad="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pic>
        <p:nvPicPr>
          <p:cNvPr id="63" name="Picture 4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6613560" y="0"/>
            <a:ext cx="1325160" cy="94248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5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7115040" y="5040360"/>
            <a:ext cx="820440" cy="630000"/>
          </a:xfrm>
          <a:prstGeom prst="rect">
            <a:avLst/>
          </a:prstGeom>
          <a:ln w="0">
            <a:noFill/>
          </a:ln>
        </p:spPr>
      </p:pic>
      <p:sp>
        <p:nvSpPr>
          <p:cNvPr id="65" name="Rectangle 6"/>
          <p:cNvSpPr/>
          <p:nvPr/>
        </p:nvSpPr>
        <p:spPr>
          <a:xfrm>
            <a:off x="8629560" y="0"/>
            <a:ext cx="566280" cy="944280"/>
          </a:xfrm>
          <a:prstGeom prst="rect">
            <a:avLst/>
          </a:prstGeom>
          <a:solidFill>
            <a:srgbClr val="b01513"/>
          </a:solidFill>
          <a:ln w="0">
            <a:noFill/>
          </a:ln>
          <a:effectLst>
            <a:outerShdw dist="25560" dir="5400000" blurRad="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66" name="Rectangle 7"/>
          <p:cNvSpPr/>
          <p:nvPr/>
        </p:nvSpPr>
        <p:spPr>
          <a:xfrm>
            <a:off x="2698920" y="471600"/>
            <a:ext cx="4076280" cy="75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612"/>
              </a:spcAft>
              <a:tabLst>
                <a:tab algn="l" pos="914400"/>
                <a:tab algn="l" pos="1828800"/>
                <a:tab algn="l" pos="2743200"/>
                <a:tab algn="l" pos="3657600"/>
              </a:tabLst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Microsoft YaHei"/>
              </a:rPr>
              <a:t>Elan Formation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Rectangle 8"/>
          <p:cNvSpPr/>
          <p:nvPr/>
        </p:nvSpPr>
        <p:spPr>
          <a:xfrm>
            <a:off x="4375080" y="1697040"/>
            <a:ext cx="4797000" cy="346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5840" indent="-285840">
              <a:lnSpc>
                <a:spcPct val="100000"/>
              </a:lnSpc>
              <a:spcBef>
                <a:spcPts val="1012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Cet organisme basé dans le Grand-Est dispense des formations dans divers domaines :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12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tertiaire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12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bureautique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12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commerce 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et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la 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vente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12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la 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comptabilité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12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l’administratif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des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cabinets 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dentaires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12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développement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informatique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Picture 9" descr=""/>
          <p:cNvPicPr/>
          <p:nvPr/>
        </p:nvPicPr>
        <p:blipFill>
          <a:blip r:embed="rId6"/>
          <a:stretch/>
        </p:blipFill>
        <p:spPr>
          <a:xfrm>
            <a:off x="1101600" y="1998720"/>
            <a:ext cx="27428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"/>
          <p:cNvSpPr/>
          <p:nvPr/>
        </p:nvSpPr>
        <p:spPr>
          <a:xfrm>
            <a:off x="654120" y="449280"/>
            <a:ext cx="79736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compétences couvertes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Rectangle 2"/>
          <p:cNvSpPr/>
          <p:nvPr/>
        </p:nvSpPr>
        <p:spPr>
          <a:xfrm>
            <a:off x="731880" y="1463760"/>
            <a:ext cx="4882680" cy="14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front-end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Maquetter une appli.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Réaliser une interface utilisateur statique adaptable et dynamique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Rectangle 3"/>
          <p:cNvSpPr/>
          <p:nvPr/>
        </p:nvSpPr>
        <p:spPr>
          <a:xfrm>
            <a:off x="735120" y="3249720"/>
            <a:ext cx="8111880" cy="180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 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back-end​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Créer une 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Développer les composants d’accès aux</a:t>
            </a:r>
            <a:br>
              <a:rPr sz="2000"/>
            </a:b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</a:tabLst>
            </a:pPr>
            <a:r>
              <a:rPr b="0" lang="ro-RO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Développer la partie back-end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Picture 4" descr=""/>
          <p:cNvPicPr/>
          <p:nvPr/>
        </p:nvPicPr>
        <p:blipFill>
          <a:blip r:embed="rId1"/>
          <a:stretch/>
        </p:blipFill>
        <p:spPr>
          <a:xfrm>
            <a:off x="6523200" y="2798640"/>
            <a:ext cx="1971360" cy="156024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5" descr=""/>
          <p:cNvPicPr/>
          <p:nvPr/>
        </p:nvPicPr>
        <p:blipFill>
          <a:blip r:embed="rId2"/>
          <a:stretch/>
        </p:blipFill>
        <p:spPr>
          <a:xfrm>
            <a:off x="7257960" y="2092320"/>
            <a:ext cx="1971360" cy="177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2130480" y="393840"/>
            <a:ext cx="599256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langages utilisés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Picture 2" descr=""/>
          <p:cNvPicPr/>
          <p:nvPr/>
        </p:nvPicPr>
        <p:blipFill>
          <a:blip r:embed="rId1"/>
          <a:stretch/>
        </p:blipFill>
        <p:spPr>
          <a:xfrm>
            <a:off x="1407960" y="2470320"/>
            <a:ext cx="914040" cy="94572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3" descr=""/>
          <p:cNvPicPr/>
          <p:nvPr/>
        </p:nvPicPr>
        <p:blipFill>
          <a:blip r:embed="rId2"/>
          <a:stretch/>
        </p:blipFill>
        <p:spPr>
          <a:xfrm>
            <a:off x="2928960" y="2473200"/>
            <a:ext cx="898200" cy="92988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4" descr=""/>
          <p:cNvPicPr/>
          <p:nvPr/>
        </p:nvPicPr>
        <p:blipFill>
          <a:blip r:embed="rId3"/>
          <a:stretch/>
        </p:blipFill>
        <p:spPr>
          <a:xfrm>
            <a:off x="4481640" y="2471760"/>
            <a:ext cx="991800" cy="929880"/>
          </a:xfrm>
          <a:prstGeom prst="rect">
            <a:avLst/>
          </a:prstGeom>
          <a:ln w="0">
            <a:noFill/>
          </a:ln>
        </p:spPr>
      </p:pic>
      <p:pic>
        <p:nvPicPr>
          <p:cNvPr id="78" name="Picture 5" descr=""/>
          <p:cNvPicPr/>
          <p:nvPr/>
        </p:nvPicPr>
        <p:blipFill>
          <a:blip r:embed="rId4"/>
          <a:stretch/>
        </p:blipFill>
        <p:spPr>
          <a:xfrm>
            <a:off x="6226200" y="2470320"/>
            <a:ext cx="893520" cy="92844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6" descr=""/>
          <p:cNvPicPr/>
          <p:nvPr/>
        </p:nvPicPr>
        <p:blipFill>
          <a:blip r:embed="rId5"/>
          <a:stretch/>
        </p:blipFill>
        <p:spPr>
          <a:xfrm>
            <a:off x="7778880" y="2470320"/>
            <a:ext cx="888480" cy="93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"/>
          <p:cNvSpPr/>
          <p:nvPr/>
        </p:nvSpPr>
        <p:spPr>
          <a:xfrm>
            <a:off x="588960" y="219240"/>
            <a:ext cx="8322840" cy="14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Les outils de développement utilisés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Picture 2" descr=""/>
          <p:cNvPicPr/>
          <p:nvPr/>
        </p:nvPicPr>
        <p:blipFill>
          <a:blip r:embed="rId1"/>
          <a:stretch/>
        </p:blipFill>
        <p:spPr>
          <a:xfrm>
            <a:off x="1560600" y="2154240"/>
            <a:ext cx="941040" cy="95220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3" descr=""/>
          <p:cNvPicPr/>
          <p:nvPr/>
        </p:nvPicPr>
        <p:blipFill>
          <a:blip r:embed="rId2"/>
          <a:stretch/>
        </p:blipFill>
        <p:spPr>
          <a:xfrm>
            <a:off x="3102120" y="2146320"/>
            <a:ext cx="952200" cy="95220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4" descr=""/>
          <p:cNvPicPr/>
          <p:nvPr/>
        </p:nvPicPr>
        <p:blipFill>
          <a:blip r:embed="rId3"/>
          <a:stretch/>
        </p:blipFill>
        <p:spPr>
          <a:xfrm>
            <a:off x="4714920" y="2147760"/>
            <a:ext cx="1090080" cy="94572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5" descr=""/>
          <p:cNvPicPr/>
          <p:nvPr/>
        </p:nvPicPr>
        <p:blipFill>
          <a:blip r:embed="rId4"/>
          <a:stretch/>
        </p:blipFill>
        <p:spPr>
          <a:xfrm>
            <a:off x="1409760" y="3484440"/>
            <a:ext cx="1083960" cy="105372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6" descr=""/>
          <p:cNvPicPr/>
          <p:nvPr/>
        </p:nvPicPr>
        <p:blipFill>
          <a:blip r:embed="rId5"/>
          <a:stretch/>
        </p:blipFill>
        <p:spPr>
          <a:xfrm>
            <a:off x="3100320" y="3440160"/>
            <a:ext cx="1115640" cy="110628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7" descr=""/>
          <p:cNvPicPr/>
          <p:nvPr/>
        </p:nvPicPr>
        <p:blipFill>
          <a:blip r:embed="rId6"/>
          <a:stretch/>
        </p:blipFill>
        <p:spPr>
          <a:xfrm>
            <a:off x="4835520" y="3467160"/>
            <a:ext cx="1114200" cy="110124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8" descr=""/>
          <p:cNvPicPr/>
          <p:nvPr/>
        </p:nvPicPr>
        <p:blipFill>
          <a:blip r:embed="rId7"/>
          <a:stretch/>
        </p:blipFill>
        <p:spPr>
          <a:xfrm>
            <a:off x="6240600" y="3478320"/>
            <a:ext cx="923400" cy="92340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9" descr=""/>
          <p:cNvPicPr/>
          <p:nvPr/>
        </p:nvPicPr>
        <p:blipFill>
          <a:blip r:embed="rId8"/>
          <a:stretch/>
        </p:blipFill>
        <p:spPr>
          <a:xfrm>
            <a:off x="7475400" y="3357720"/>
            <a:ext cx="1218960" cy="121896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10" descr=""/>
          <p:cNvPicPr/>
          <p:nvPr/>
        </p:nvPicPr>
        <p:blipFill>
          <a:blip r:embed="rId9"/>
          <a:stretch/>
        </p:blipFill>
        <p:spPr>
          <a:xfrm>
            <a:off x="6221520" y="2165400"/>
            <a:ext cx="945720" cy="94572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11" descr=""/>
          <p:cNvPicPr/>
          <p:nvPr/>
        </p:nvPicPr>
        <p:blipFill>
          <a:blip r:embed="rId10"/>
          <a:stretch/>
        </p:blipFill>
        <p:spPr>
          <a:xfrm>
            <a:off x="7523280" y="2166840"/>
            <a:ext cx="936360" cy="95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"/>
          <p:cNvSpPr/>
          <p:nvPr/>
        </p:nvSpPr>
        <p:spPr>
          <a:xfrm>
            <a:off x="1398600" y="328680"/>
            <a:ext cx="51620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II Le projet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671400" y="2155680"/>
            <a:ext cx="4887720" cy="18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L’objectif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Réaliser un site recensant les activités de loisirs dans la région du Haut-Rhin et alentour.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Il devra être facilement maintenable.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Picture 3" descr=""/>
          <p:cNvPicPr/>
          <p:nvPr/>
        </p:nvPicPr>
        <p:blipFill>
          <a:blip r:embed="rId1"/>
          <a:stretch/>
        </p:blipFill>
        <p:spPr>
          <a:xfrm>
            <a:off x="5956200" y="1687680"/>
            <a:ext cx="27428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"/>
          <p:cNvSpPr/>
          <p:nvPr/>
        </p:nvSpPr>
        <p:spPr>
          <a:xfrm>
            <a:off x="654120" y="1111320"/>
            <a:ext cx="5227200" cy="35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</a:tabLst>
            </a:pPr>
            <a:r>
              <a:rPr b="0" lang="fr-FR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Que doit faire ce site ?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Afficher des événements à venir et passés.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Afficher les détails d'un événement.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Microsoft YaHei"/>
              </a:rPr>
              <a:t>Permettre aux personnes autorisées de gérer les données selon leur degré d'accréditation.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6553080" y="1487520"/>
            <a:ext cx="2742840" cy="241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LibreOffice/7.5.3.2$Windows_X86_64 LibreOffice_project/9f56dff12ba03b9acd7730a5a481eea045e468f3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2023-05-24T13:37:05Z</dcterms:created>
  <dc:creator>Stagiaire</dc:creator>
  <dc:description/>
  <dc:language>fr-FR</dc:language>
  <cp:lastModifiedBy/>
  <cp:lastPrinted>1601-01-01T00:00:00Z</cp:lastPrinted>
  <dcterms:modified xsi:type="dcterms:W3CDTF">2023-05-31T11:21:02Z</dcterms:modified>
  <cp:revision>146</cp:revision>
  <dc:subject/>
  <dc:title>Mib’s Les événements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27</vt:r8>
  </property>
  <property fmtid="{D5CDD505-2E9C-101B-9397-08002B2CF9AE}" pid="3" name="PresentationFormat">
    <vt:lpwstr>Custom</vt:lpwstr>
  </property>
  <property fmtid="{D5CDD505-2E9C-101B-9397-08002B2CF9AE}" pid="4" name="Slides">
    <vt:r8>27</vt:r8>
  </property>
</Properties>
</file>